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7" r:id="rId2"/>
    <p:sldId id="448" r:id="rId3"/>
    <p:sldId id="451" r:id="rId4"/>
    <p:sldId id="453" r:id="rId5"/>
    <p:sldId id="454" r:id="rId6"/>
    <p:sldId id="455" r:id="rId7"/>
    <p:sldId id="456" r:id="rId8"/>
    <p:sldId id="457" r:id="rId9"/>
    <p:sldId id="458" r:id="rId10"/>
    <p:sldId id="459" r:id="rId11"/>
    <p:sldId id="460" r:id="rId12"/>
    <p:sldId id="461" r:id="rId13"/>
    <p:sldId id="462" r:id="rId14"/>
    <p:sldId id="446" r:id="rId1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94C4F"/>
    <a:srgbClr val="646D78"/>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64"/>
    <p:restoredTop sz="95110"/>
  </p:normalViewPr>
  <p:slideViewPr>
    <p:cSldViewPr snapToGrid="0" snapToObjects="1">
      <p:cViewPr varScale="1">
        <p:scale>
          <a:sx n="144" d="100"/>
          <a:sy n="144" d="100"/>
        </p:scale>
        <p:origin x="208"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2021/3/8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3/8/21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2021/3/8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3/8/21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tiff"/><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8" name="Text Placeholder 2"/>
          <p:cNvSpPr txBox="1"/>
          <p:nvPr/>
        </p:nvSpPr>
        <p:spPr>
          <a:xfrm>
            <a:off x="4422142" y="2278091"/>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深度学习基础 </a:t>
            </a:r>
            <a:r>
              <a:rPr lang="en-US" altLang="zh-CN" sz="2200" dirty="0">
                <a:solidFill>
                  <a:schemeClr val="bg1"/>
                </a:solidFill>
                <a:latin typeface="宋体" charset="0"/>
                <a:ea typeface="宋体" charset="0"/>
                <a:cs typeface="宋体" charset="0"/>
              </a:rPr>
              <a:t>Part</a:t>
            </a:r>
            <a:r>
              <a:rPr lang="zh-CN" altLang="en-US" sz="2200" dirty="0">
                <a:solidFill>
                  <a:schemeClr val="bg1"/>
                </a:solidFill>
                <a:latin typeface="宋体" charset="0"/>
                <a:ea typeface="宋体" charset="0"/>
                <a:cs typeface="宋体" charset="0"/>
              </a:rPr>
              <a:t> </a:t>
            </a:r>
            <a:r>
              <a:rPr lang="en-US" altLang="zh-CN" sz="2200" dirty="0">
                <a:solidFill>
                  <a:schemeClr val="bg1"/>
                </a:solidFill>
                <a:latin typeface="宋体" charset="0"/>
                <a:ea typeface="宋体" charset="0"/>
                <a:cs typeface="宋体" charset="0"/>
              </a:rPr>
              <a:t>1</a:t>
            </a:r>
            <a:endParaRPr lang="en-US" sz="22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8" y="722550"/>
            <a:ext cx="7075362" cy="434430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线性回归的神经网络图表示</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使用神经网络图表示本节中介绍的线性回归模型。神经网络图隐去了模型参数权重和偏差。</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输入分别为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和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，因此输入层的输入个数为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。输入个数也叫特征数或特征向量维度。上图中网络的输出为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，输出层的输出个数为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1</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由于输入层并不涉及计算，按照惯例，上图所示的神经网络的层数为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1</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。所以，</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线性回归是一个单层神经网络</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。输出层中负责计算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的单元又叫</a:t>
            </a:r>
            <a:r>
              <a:rPr lang="zh-CN" altLang="en-US" sz="1400" b="1" dirty="0">
                <a:solidFill>
                  <a:schemeClr val="accent1"/>
                </a:solidFill>
                <a:latin typeface="Times New Roman" panose="02020503050405090304" pitchFamily="18" charset="0"/>
                <a:ea typeface="宋体" charset="0"/>
                <a:cs typeface="Times New Roman" panose="02020503050405090304" pitchFamily="18" charset="0"/>
              </a:rPr>
              <a:t>神经元</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在线性回归中，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的计算依赖于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和      。也就是说，输出层中的神经元和输入层中各个输入是完全连接的。因此，这里的输出层又叫</a:t>
            </a:r>
            <a:r>
              <a:rPr lang="zh-CN" altLang="en-US" sz="1400" b="1" dirty="0">
                <a:solidFill>
                  <a:schemeClr val="accent1"/>
                </a:solidFill>
                <a:latin typeface="Times New Roman" panose="02020503050405090304" pitchFamily="18" charset="0"/>
                <a:ea typeface="宋体" charset="0"/>
                <a:cs typeface="Times New Roman" panose="02020503050405090304" pitchFamily="18" charset="0"/>
              </a:rPr>
              <a:t>全连接层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(fully-connected layer)</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或</a:t>
            </a:r>
            <a:r>
              <a:rPr lang="zh-CN" altLang="en-US" sz="1400" b="1" dirty="0">
                <a:solidFill>
                  <a:schemeClr val="accent1"/>
                </a:solidFill>
                <a:latin typeface="Times New Roman" panose="02020503050405090304" pitchFamily="18" charset="0"/>
                <a:ea typeface="宋体" charset="0"/>
                <a:cs typeface="Times New Roman" panose="02020503050405090304" pitchFamily="18" charset="0"/>
              </a:rPr>
              <a:t>稠密层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(dense layer)</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sp>
        <p:nvSpPr>
          <p:cNvPr id="2" name="椭圆 1"/>
          <p:cNvSpPr>
            <a:spLocks noChangeAspect="1"/>
          </p:cNvSpPr>
          <p:nvPr/>
        </p:nvSpPr>
        <p:spPr>
          <a:xfrm>
            <a:off x="5393521" y="1556663"/>
            <a:ext cx="365761" cy="365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a:spLocks noChangeAspect="1"/>
          </p:cNvSpPr>
          <p:nvPr/>
        </p:nvSpPr>
        <p:spPr>
          <a:xfrm>
            <a:off x="5027760" y="2129048"/>
            <a:ext cx="365761" cy="365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a:spLocks noChangeAspect="1"/>
          </p:cNvSpPr>
          <p:nvPr/>
        </p:nvSpPr>
        <p:spPr>
          <a:xfrm>
            <a:off x="5759282" y="2129048"/>
            <a:ext cx="365761" cy="36576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 name="直线箭头连接符 3"/>
          <p:cNvCxnSpPr/>
          <p:nvPr/>
        </p:nvCxnSpPr>
        <p:spPr>
          <a:xfrm flipV="1">
            <a:off x="5339621" y="1922424"/>
            <a:ext cx="129204" cy="20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H="1" flipV="1">
            <a:off x="5673222" y="1922425"/>
            <a:ext cx="156624" cy="20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75094" y="1643866"/>
            <a:ext cx="723275" cy="276999"/>
          </a:xfrm>
          <a:prstGeom prst="rect">
            <a:avLst/>
          </a:prstGeom>
          <a:noFill/>
        </p:spPr>
        <p:txBody>
          <a:bodyPr wrap="none" rtlCol="0">
            <a:spAutoFit/>
          </a:bodyPr>
          <a:lstStyle/>
          <a:p>
            <a:r>
              <a:rPr kumimoji="1" lang="en-US" altLang="zh-CN" sz="1200" dirty="0">
                <a:latin typeface="ProFont for Powerline" panose="02000409000000000000" pitchFamily="49" charset="0"/>
              </a:rPr>
              <a:t> </a:t>
            </a:r>
            <a:r>
              <a:rPr lang="zh-CN" altLang="en-US" sz="1200" dirty="0">
                <a:solidFill>
                  <a:srgbClr val="636D78"/>
                </a:solidFill>
                <a:latin typeface="Times New Roman" panose="02020503050405090304" pitchFamily="18" charset="0"/>
                <a:ea typeface="宋体" charset="0"/>
                <a:cs typeface="Times New Roman" panose="02020503050405090304" pitchFamily="18" charset="0"/>
              </a:rPr>
              <a:t>输出层</a:t>
            </a:r>
          </a:p>
        </p:txBody>
      </p:sp>
      <p:sp>
        <p:nvSpPr>
          <p:cNvPr id="20" name="文本框 19"/>
          <p:cNvSpPr txBox="1"/>
          <p:nvPr/>
        </p:nvSpPr>
        <p:spPr>
          <a:xfrm>
            <a:off x="4075094" y="2217810"/>
            <a:ext cx="723275" cy="276999"/>
          </a:xfrm>
          <a:prstGeom prst="rect">
            <a:avLst/>
          </a:prstGeom>
          <a:noFill/>
        </p:spPr>
        <p:txBody>
          <a:bodyPr wrap="none" rtlCol="0">
            <a:spAutoFit/>
          </a:bodyPr>
          <a:lstStyle/>
          <a:p>
            <a:r>
              <a:rPr kumimoji="1" lang="en-US" altLang="zh-CN" sz="1200" dirty="0">
                <a:latin typeface="ProFont for Powerline" panose="02000409000000000000" pitchFamily="49" charset="0"/>
              </a:rPr>
              <a:t> </a:t>
            </a:r>
            <a:r>
              <a:rPr lang="zh-CN" altLang="en-US" sz="1200" dirty="0">
                <a:solidFill>
                  <a:srgbClr val="636D78"/>
                </a:solidFill>
                <a:latin typeface="Times New Roman" panose="02020503050405090304" pitchFamily="18" charset="0"/>
                <a:ea typeface="宋体" charset="0"/>
                <a:cs typeface="Times New Roman" panose="02020503050405090304" pitchFamily="18" charset="0"/>
              </a:rPr>
              <a:t>输入层</a:t>
            </a:r>
          </a:p>
        </p:txBody>
      </p:sp>
      <p:pic>
        <p:nvPicPr>
          <p:cNvPr id="21" name="图片 20"/>
          <p:cNvPicPr>
            <a:picLocks noChangeAspect="1"/>
          </p:cNvPicPr>
          <p:nvPr/>
        </p:nvPicPr>
        <p:blipFill rotWithShape="1">
          <a:blip r:embed="rId2"/>
          <a:srcRect l="19583" t="2" r="67673" b="-205224"/>
          <a:stretch>
            <a:fillRect/>
          </a:stretch>
        </p:blipFill>
        <p:spPr>
          <a:xfrm>
            <a:off x="5088826" y="2186765"/>
            <a:ext cx="237544" cy="711131"/>
          </a:xfrm>
          <a:prstGeom prst="rect">
            <a:avLst/>
          </a:prstGeom>
          <a:noFill/>
        </p:spPr>
      </p:pic>
      <p:pic>
        <p:nvPicPr>
          <p:cNvPr id="22" name="图片 21"/>
          <p:cNvPicPr>
            <a:picLocks noChangeAspect="1"/>
          </p:cNvPicPr>
          <p:nvPr/>
        </p:nvPicPr>
        <p:blipFill rotWithShape="1">
          <a:blip r:embed="rId2"/>
          <a:srcRect l="56403" t="2" r="30899" b="-27160"/>
          <a:stretch>
            <a:fillRect/>
          </a:stretch>
        </p:blipFill>
        <p:spPr>
          <a:xfrm>
            <a:off x="5835023" y="2187541"/>
            <a:ext cx="236669" cy="296261"/>
          </a:xfrm>
          <a:prstGeom prst="rect">
            <a:avLst/>
          </a:prstGeom>
          <a:noFill/>
        </p:spPr>
      </p:pic>
      <p:pic>
        <p:nvPicPr>
          <p:cNvPr id="23" name="图片 22"/>
          <p:cNvPicPr>
            <a:picLocks noChangeAspect="1"/>
          </p:cNvPicPr>
          <p:nvPr/>
        </p:nvPicPr>
        <p:blipFill rotWithShape="1">
          <a:blip r:embed="rId2"/>
          <a:srcRect t="-2" r="91336" b="-197132"/>
          <a:stretch>
            <a:fillRect/>
          </a:stretch>
        </p:blipFill>
        <p:spPr>
          <a:xfrm>
            <a:off x="5522502" y="1606670"/>
            <a:ext cx="161477" cy="692273"/>
          </a:xfrm>
          <a:prstGeom prst="rect">
            <a:avLst/>
          </a:prstGeom>
        </p:spPr>
      </p:pic>
      <p:pic>
        <p:nvPicPr>
          <p:cNvPr id="28" name="图片 27"/>
          <p:cNvPicPr>
            <a:picLocks noChangeAspect="1"/>
          </p:cNvPicPr>
          <p:nvPr/>
        </p:nvPicPr>
        <p:blipFill rotWithShape="1">
          <a:blip r:embed="rId2"/>
          <a:srcRect l="19583" t="2" r="67673" b="-205224"/>
          <a:stretch>
            <a:fillRect/>
          </a:stretch>
        </p:blipFill>
        <p:spPr>
          <a:xfrm>
            <a:off x="2996663" y="2693977"/>
            <a:ext cx="237544" cy="711131"/>
          </a:xfrm>
          <a:prstGeom prst="rect">
            <a:avLst/>
          </a:prstGeom>
          <a:noFill/>
        </p:spPr>
      </p:pic>
      <p:pic>
        <p:nvPicPr>
          <p:cNvPr id="29" name="图片 28"/>
          <p:cNvPicPr>
            <a:picLocks noChangeAspect="1"/>
          </p:cNvPicPr>
          <p:nvPr/>
        </p:nvPicPr>
        <p:blipFill rotWithShape="1">
          <a:blip r:embed="rId2"/>
          <a:srcRect l="56403" t="2" r="30899" b="-27160"/>
          <a:stretch>
            <a:fillRect/>
          </a:stretch>
        </p:blipFill>
        <p:spPr>
          <a:xfrm>
            <a:off x="3406329" y="2694574"/>
            <a:ext cx="236669" cy="296261"/>
          </a:xfrm>
          <a:prstGeom prst="rect">
            <a:avLst/>
          </a:prstGeom>
          <a:noFill/>
        </p:spPr>
      </p:pic>
      <p:pic>
        <p:nvPicPr>
          <p:cNvPr id="30" name="图片 29"/>
          <p:cNvPicPr>
            <a:picLocks noChangeAspect="1"/>
          </p:cNvPicPr>
          <p:nvPr/>
        </p:nvPicPr>
        <p:blipFill rotWithShape="1">
          <a:blip r:embed="rId2"/>
          <a:srcRect t="-2" r="91336" b="-197132"/>
          <a:stretch>
            <a:fillRect/>
          </a:stretch>
        </p:blipFill>
        <p:spPr>
          <a:xfrm>
            <a:off x="4699541" y="2948490"/>
            <a:ext cx="161477" cy="692273"/>
          </a:xfrm>
          <a:prstGeom prst="rect">
            <a:avLst/>
          </a:prstGeom>
        </p:spPr>
      </p:pic>
      <p:pic>
        <p:nvPicPr>
          <p:cNvPr id="31" name="图片 30"/>
          <p:cNvPicPr>
            <a:picLocks noChangeAspect="1"/>
          </p:cNvPicPr>
          <p:nvPr/>
        </p:nvPicPr>
        <p:blipFill rotWithShape="1">
          <a:blip r:embed="rId2"/>
          <a:srcRect t="-2" r="91336" b="-197132"/>
          <a:stretch>
            <a:fillRect/>
          </a:stretch>
        </p:blipFill>
        <p:spPr>
          <a:xfrm>
            <a:off x="6088143" y="3543945"/>
            <a:ext cx="161477" cy="692273"/>
          </a:xfrm>
          <a:prstGeom prst="rect">
            <a:avLst/>
          </a:prstGeom>
        </p:spPr>
      </p:pic>
      <p:pic>
        <p:nvPicPr>
          <p:cNvPr id="32" name="图片 31"/>
          <p:cNvPicPr>
            <a:picLocks noChangeAspect="1"/>
          </p:cNvPicPr>
          <p:nvPr/>
        </p:nvPicPr>
        <p:blipFill rotWithShape="1">
          <a:blip r:embed="rId2"/>
          <a:srcRect t="-2" r="91336" b="-197132"/>
          <a:stretch>
            <a:fillRect/>
          </a:stretch>
        </p:blipFill>
        <p:spPr>
          <a:xfrm>
            <a:off x="3363186" y="3879323"/>
            <a:ext cx="161477" cy="692273"/>
          </a:xfrm>
          <a:prstGeom prst="rect">
            <a:avLst/>
          </a:prstGeom>
        </p:spPr>
      </p:pic>
      <p:pic>
        <p:nvPicPr>
          <p:cNvPr id="33" name="图片 32"/>
          <p:cNvPicPr>
            <a:picLocks noChangeAspect="1"/>
          </p:cNvPicPr>
          <p:nvPr/>
        </p:nvPicPr>
        <p:blipFill rotWithShape="1">
          <a:blip r:embed="rId2"/>
          <a:srcRect l="19583" t="2" r="67673" b="-205224"/>
          <a:stretch>
            <a:fillRect/>
          </a:stretch>
        </p:blipFill>
        <p:spPr>
          <a:xfrm>
            <a:off x="4593516" y="3885675"/>
            <a:ext cx="237544" cy="711131"/>
          </a:xfrm>
          <a:prstGeom prst="rect">
            <a:avLst/>
          </a:prstGeom>
          <a:noFill/>
        </p:spPr>
      </p:pic>
      <p:pic>
        <p:nvPicPr>
          <p:cNvPr id="34" name="图片 33"/>
          <p:cNvPicPr>
            <a:picLocks noChangeAspect="1"/>
          </p:cNvPicPr>
          <p:nvPr/>
        </p:nvPicPr>
        <p:blipFill rotWithShape="1">
          <a:blip r:embed="rId2"/>
          <a:srcRect l="56403" t="2" r="30899" b="-27160"/>
          <a:stretch>
            <a:fillRect/>
          </a:stretch>
        </p:blipFill>
        <p:spPr>
          <a:xfrm>
            <a:off x="5003182" y="3886272"/>
            <a:ext cx="236669" cy="296261"/>
          </a:xfrm>
          <a:prstGeom prst="rect">
            <a:avLst/>
          </a:prstGeom>
          <a:noFill/>
        </p:spPr>
      </p:pic>
      <p:sp>
        <p:nvSpPr>
          <p:cNvPr id="24" name="Freeform 12">
            <a:extLst>
              <a:ext uri="{FF2B5EF4-FFF2-40B4-BE49-F238E27FC236}">
                <a16:creationId xmlns:a16="http://schemas.microsoft.com/office/drawing/2014/main" id="{81827799-80B0-EC40-B2C6-48BAC3E5ADCB}"/>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8" y="722550"/>
            <a:ext cx="7075362" cy="434430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线性回归的矢量计算表达式</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让我们再次回到房价预测问题。如果我们对训练数据集里的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个房屋样本（索引分别为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1</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和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）逐一预测价格，将得到</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现在，我们将上面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个等式转化成</a:t>
            </a:r>
            <a:r>
              <a:rPr lang="zh-CN" altLang="en-US" sz="1400" dirty="0">
                <a:solidFill>
                  <a:schemeClr val="accent1"/>
                </a:solidFill>
                <a:latin typeface="Times New Roman" panose="02020503050405090304" pitchFamily="18" charset="0"/>
                <a:ea typeface="宋体" charset="0"/>
                <a:cs typeface="Times New Roman" panose="02020503050405090304" pitchFamily="18" charset="0"/>
              </a:rPr>
              <a:t>矢量计算</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。设</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对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个房屋样本预测价格的矢量计算表达式为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其中的加法运算使用了</a:t>
            </a:r>
            <a:r>
              <a:rPr lang="zh-CN" altLang="en-US" sz="1400" dirty="0">
                <a:solidFill>
                  <a:schemeClr val="accent1"/>
                </a:solidFill>
                <a:latin typeface="Times New Roman" panose="02020503050405090304" pitchFamily="18" charset="0"/>
                <a:ea typeface="宋体" charset="0"/>
                <a:cs typeface="Times New Roman" panose="02020503050405090304" pitchFamily="18" charset="0"/>
              </a:rPr>
              <a:t>广播机制</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3" name="图片 2"/>
          <p:cNvPicPr>
            <a:picLocks noChangeAspect="1"/>
          </p:cNvPicPr>
          <p:nvPr/>
        </p:nvPicPr>
        <p:blipFill>
          <a:blip r:embed="rId2"/>
          <a:stretch>
            <a:fillRect/>
          </a:stretch>
        </p:blipFill>
        <p:spPr>
          <a:xfrm>
            <a:off x="3864460" y="1746250"/>
            <a:ext cx="1866900" cy="825500"/>
          </a:xfrm>
          <a:prstGeom prst="rect">
            <a:avLst/>
          </a:prstGeom>
        </p:spPr>
      </p:pic>
      <p:pic>
        <p:nvPicPr>
          <p:cNvPr id="5" name="图片 4"/>
          <p:cNvPicPr>
            <a:picLocks noChangeAspect="1"/>
          </p:cNvPicPr>
          <p:nvPr/>
        </p:nvPicPr>
        <p:blipFill>
          <a:blip r:embed="rId3"/>
          <a:stretch>
            <a:fillRect/>
          </a:stretch>
        </p:blipFill>
        <p:spPr>
          <a:xfrm>
            <a:off x="3127860" y="3073400"/>
            <a:ext cx="3340100" cy="825500"/>
          </a:xfrm>
          <a:prstGeom prst="rect">
            <a:avLst/>
          </a:prstGeom>
        </p:spPr>
      </p:pic>
      <p:pic>
        <p:nvPicPr>
          <p:cNvPr id="6" name="图片 5"/>
          <p:cNvPicPr>
            <a:picLocks noChangeAspect="1"/>
          </p:cNvPicPr>
          <p:nvPr/>
        </p:nvPicPr>
        <p:blipFill>
          <a:blip r:embed="rId4"/>
          <a:stretch>
            <a:fillRect/>
          </a:stretch>
        </p:blipFill>
        <p:spPr>
          <a:xfrm>
            <a:off x="5720602" y="4047117"/>
            <a:ext cx="914400" cy="190500"/>
          </a:xfrm>
          <a:prstGeom prst="rect">
            <a:avLst/>
          </a:prstGeom>
        </p:spPr>
      </p:pic>
      <p:sp>
        <p:nvSpPr>
          <p:cNvPr id="8" name="Freeform 12">
            <a:extLst>
              <a:ext uri="{FF2B5EF4-FFF2-40B4-BE49-F238E27FC236}">
                <a16:creationId xmlns:a16="http://schemas.microsoft.com/office/drawing/2014/main" id="{73DA0E5C-9F5B-8941-83F9-57B39F0A090A}"/>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84517" y="281997"/>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8" y="722550"/>
            <a:ext cx="7473395" cy="434430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线性回归的矢量计算表达式</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广义上讲，当数据样本数为 </a:t>
            </a:r>
            <a:r>
              <a:rPr lang="en-GB" altLang="zh-CN" sz="1400" dirty="0">
                <a:solidFill>
                  <a:srgbClr val="636D78"/>
                </a:solidFill>
                <a:latin typeface="Times New Roman" panose="02020503050405090304" pitchFamily="18" charset="0"/>
                <a:ea typeface="宋体" charset="0"/>
                <a:cs typeface="Times New Roman" panose="02020503050405090304" pitchFamily="18" charset="0"/>
              </a:rPr>
              <a:t>n </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特征数为 </a:t>
            </a:r>
            <a:r>
              <a:rPr lang="en-GB" altLang="zh-CN" sz="1400" dirty="0">
                <a:solidFill>
                  <a:srgbClr val="636D78"/>
                </a:solidFill>
                <a:latin typeface="Times New Roman" panose="02020503050405090304" pitchFamily="18" charset="0"/>
                <a:ea typeface="宋体" charset="0"/>
                <a:cs typeface="Times New Roman" panose="02020503050405090304" pitchFamily="18" charset="0"/>
              </a:rPr>
              <a:t>d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时，线性回归的矢量计算表达式为</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其中模型输出                ，批量数据样本特征                 ，权重                ，偏差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。相应地，批量数据样本标签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。设模型参数                          ，我们可以重写损失函数为</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小批量随机梯度下降的迭代步骤将相应地改写为</a:t>
            </a: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其中梯度是损失有关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个为标量的模型参数的偏导数组成的向量：</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4417599" y="1472193"/>
            <a:ext cx="914400" cy="190500"/>
          </a:xfrm>
          <a:prstGeom prst="rect">
            <a:avLst/>
          </a:prstGeom>
        </p:spPr>
      </p:pic>
      <p:pic>
        <p:nvPicPr>
          <p:cNvPr id="7" name="图片 6"/>
          <p:cNvPicPr>
            <a:picLocks noChangeAspect="1"/>
          </p:cNvPicPr>
          <p:nvPr/>
        </p:nvPicPr>
        <p:blipFill>
          <a:blip r:embed="rId3"/>
          <a:stretch>
            <a:fillRect/>
          </a:stretch>
        </p:blipFill>
        <p:spPr>
          <a:xfrm>
            <a:off x="3233283" y="1809526"/>
            <a:ext cx="660400" cy="190500"/>
          </a:xfrm>
          <a:prstGeom prst="rect">
            <a:avLst/>
          </a:prstGeom>
        </p:spPr>
      </p:pic>
      <p:pic>
        <p:nvPicPr>
          <p:cNvPr id="8" name="图片 7"/>
          <p:cNvPicPr>
            <a:picLocks noChangeAspect="1"/>
          </p:cNvPicPr>
          <p:nvPr/>
        </p:nvPicPr>
        <p:blipFill>
          <a:blip r:embed="rId4"/>
          <a:stretch>
            <a:fillRect/>
          </a:stretch>
        </p:blipFill>
        <p:spPr>
          <a:xfrm>
            <a:off x="5522483" y="1809526"/>
            <a:ext cx="723900" cy="190500"/>
          </a:xfrm>
          <a:prstGeom prst="rect">
            <a:avLst/>
          </a:prstGeom>
        </p:spPr>
      </p:pic>
      <p:pic>
        <p:nvPicPr>
          <p:cNvPr id="9" name="图片 8"/>
          <p:cNvPicPr>
            <a:picLocks noChangeAspect="1"/>
          </p:cNvPicPr>
          <p:nvPr/>
        </p:nvPicPr>
        <p:blipFill>
          <a:blip r:embed="rId5"/>
          <a:stretch>
            <a:fillRect/>
          </a:stretch>
        </p:blipFill>
        <p:spPr>
          <a:xfrm>
            <a:off x="6813102" y="1809526"/>
            <a:ext cx="685800" cy="190500"/>
          </a:xfrm>
          <a:prstGeom prst="rect">
            <a:avLst/>
          </a:prstGeom>
        </p:spPr>
      </p:pic>
      <p:pic>
        <p:nvPicPr>
          <p:cNvPr id="10" name="图片 9"/>
          <p:cNvPicPr>
            <a:picLocks noChangeAspect="1"/>
          </p:cNvPicPr>
          <p:nvPr/>
        </p:nvPicPr>
        <p:blipFill>
          <a:blip r:embed="rId6"/>
          <a:stretch>
            <a:fillRect/>
          </a:stretch>
        </p:blipFill>
        <p:spPr>
          <a:xfrm>
            <a:off x="8065621" y="1809526"/>
            <a:ext cx="393700" cy="190500"/>
          </a:xfrm>
          <a:prstGeom prst="rect">
            <a:avLst/>
          </a:prstGeom>
        </p:spPr>
      </p:pic>
      <p:pic>
        <p:nvPicPr>
          <p:cNvPr id="11" name="图片 10"/>
          <p:cNvPicPr>
            <a:picLocks noChangeAspect="1"/>
          </p:cNvPicPr>
          <p:nvPr/>
        </p:nvPicPr>
        <p:blipFill>
          <a:blip r:embed="rId7"/>
          <a:stretch>
            <a:fillRect/>
          </a:stretch>
        </p:blipFill>
        <p:spPr>
          <a:xfrm>
            <a:off x="4305955" y="2052918"/>
            <a:ext cx="660400" cy="190500"/>
          </a:xfrm>
          <a:prstGeom prst="rect">
            <a:avLst/>
          </a:prstGeom>
        </p:spPr>
      </p:pic>
      <p:pic>
        <p:nvPicPr>
          <p:cNvPr id="13" name="图片 12"/>
          <p:cNvPicPr>
            <a:picLocks noChangeAspect="1"/>
          </p:cNvPicPr>
          <p:nvPr/>
        </p:nvPicPr>
        <p:blipFill>
          <a:blip r:embed="rId8"/>
          <a:stretch>
            <a:fillRect/>
          </a:stretch>
        </p:blipFill>
        <p:spPr>
          <a:xfrm>
            <a:off x="6066997" y="2052918"/>
            <a:ext cx="1117600" cy="203200"/>
          </a:xfrm>
          <a:prstGeom prst="rect">
            <a:avLst/>
          </a:prstGeom>
        </p:spPr>
      </p:pic>
      <p:pic>
        <p:nvPicPr>
          <p:cNvPr id="14" name="图片 13"/>
          <p:cNvPicPr>
            <a:picLocks noChangeAspect="1"/>
          </p:cNvPicPr>
          <p:nvPr/>
        </p:nvPicPr>
        <p:blipFill>
          <a:blip r:embed="rId9"/>
          <a:stretch>
            <a:fillRect/>
          </a:stretch>
        </p:blipFill>
        <p:spPr>
          <a:xfrm>
            <a:off x="3937449" y="2539014"/>
            <a:ext cx="1968500" cy="342900"/>
          </a:xfrm>
          <a:prstGeom prst="rect">
            <a:avLst/>
          </a:prstGeom>
        </p:spPr>
      </p:pic>
      <p:pic>
        <p:nvPicPr>
          <p:cNvPr id="15" name="图片 14"/>
          <p:cNvPicPr>
            <a:picLocks noChangeAspect="1"/>
          </p:cNvPicPr>
          <p:nvPr/>
        </p:nvPicPr>
        <p:blipFill>
          <a:blip r:embed="rId10"/>
          <a:stretch>
            <a:fillRect/>
          </a:stretch>
        </p:blipFill>
        <p:spPr>
          <a:xfrm>
            <a:off x="6090099" y="2936694"/>
            <a:ext cx="1905000" cy="393700"/>
          </a:xfrm>
          <a:prstGeom prst="rect">
            <a:avLst/>
          </a:prstGeom>
        </p:spPr>
      </p:pic>
      <p:pic>
        <p:nvPicPr>
          <p:cNvPr id="18" name="图片 17"/>
          <p:cNvPicPr>
            <a:picLocks noChangeAspect="1"/>
          </p:cNvPicPr>
          <p:nvPr/>
        </p:nvPicPr>
        <p:blipFill>
          <a:blip r:embed="rId11"/>
          <a:stretch>
            <a:fillRect/>
          </a:stretch>
        </p:blipFill>
        <p:spPr>
          <a:xfrm>
            <a:off x="1859057" y="3843187"/>
            <a:ext cx="6146800" cy="977900"/>
          </a:xfrm>
          <a:prstGeom prst="rect">
            <a:avLst/>
          </a:prstGeom>
        </p:spPr>
      </p:pic>
      <p:pic>
        <p:nvPicPr>
          <p:cNvPr id="21" name="图片 20"/>
          <p:cNvPicPr>
            <a:picLocks noChangeAspect="1"/>
          </p:cNvPicPr>
          <p:nvPr/>
        </p:nvPicPr>
        <p:blipFill rotWithShape="1">
          <a:blip r:embed="rId12"/>
          <a:srcRect l="39608" t="4197" r="-49" b="25791"/>
          <a:stretch>
            <a:fillRect/>
          </a:stretch>
        </p:blipFill>
        <p:spPr>
          <a:xfrm>
            <a:off x="7465060" y="153670"/>
            <a:ext cx="1434465" cy="875665"/>
          </a:xfrm>
          <a:prstGeom prst="rect">
            <a:avLst/>
          </a:prstGeom>
        </p:spPr>
      </p:pic>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84517" y="281997"/>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8" y="1311332"/>
            <a:ext cx="7473395" cy="37555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小结</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仅使用 </a:t>
            </a:r>
            <a:r>
              <a:rPr lang="en" altLang="zh-CN" sz="1400" dirty="0">
                <a:solidFill>
                  <a:srgbClr val="636D78"/>
                </a:solidFill>
                <a:latin typeface="Times New Roman" panose="02020503050405090304" pitchFamily="18" charset="0"/>
                <a:ea typeface="宋体" charset="0"/>
                <a:cs typeface="Times New Roman" panose="02020503050405090304" pitchFamily="18" charset="0"/>
              </a:rPr>
              <a:t>Tensor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和 </a:t>
            </a:r>
            <a:r>
              <a:rPr lang="en" altLang="zh-CN" sz="1400" dirty="0" err="1">
                <a:solidFill>
                  <a:srgbClr val="636D78"/>
                </a:solidFill>
                <a:latin typeface="Times New Roman" panose="02020503050405090304" pitchFamily="18" charset="0"/>
                <a:ea typeface="宋体" charset="0"/>
                <a:cs typeface="Times New Roman" panose="02020503050405090304" pitchFamily="18" charset="0"/>
              </a:rPr>
              <a:t>autograd</a:t>
            </a:r>
            <a:r>
              <a:rPr lang="en"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模块就可以很容易地实现一个模型。</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en-US" altLang="zh-CN" sz="1400" dirty="0" err="1">
                <a:solidFill>
                  <a:srgbClr val="636D78"/>
                </a:solidFill>
                <a:latin typeface="Times New Roman" panose="02020503050405090304" pitchFamily="18" charset="0"/>
                <a:ea typeface="宋体" charset="0"/>
                <a:cs typeface="Times New Roman" panose="02020503050405090304" pitchFamily="18" charset="0"/>
              </a:rPr>
              <a:t>torch.utils.data</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模块提供了有关数据处理的工具，</a:t>
            </a:r>
          </a:p>
          <a:p>
            <a:pPr lvl="1">
              <a:lnSpc>
                <a:spcPts val="2080"/>
              </a:lnSpc>
            </a:pPr>
            <a:r>
              <a:rPr lang="en-US" altLang="zh-CN" sz="1400" dirty="0" err="1">
                <a:solidFill>
                  <a:srgbClr val="636D78"/>
                </a:solidFill>
                <a:latin typeface="Times New Roman" panose="02020503050405090304" pitchFamily="18" charset="0"/>
                <a:ea typeface="宋体" charset="0"/>
                <a:cs typeface="Times New Roman" panose="02020503050405090304" pitchFamily="18" charset="0"/>
              </a:rPr>
              <a:t>torch.nn</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模块定义了大量神经网络的层</a:t>
            </a:r>
          </a:p>
          <a:p>
            <a:pPr lvl="1">
              <a:lnSpc>
                <a:spcPts val="2080"/>
              </a:lnSpc>
            </a:pPr>
            <a:r>
              <a:rPr lang="en-US" altLang="zh-CN" sz="1400" dirty="0" err="1">
                <a:solidFill>
                  <a:srgbClr val="636D78"/>
                </a:solidFill>
                <a:latin typeface="Times New Roman" panose="02020503050405090304" pitchFamily="18" charset="0"/>
                <a:ea typeface="宋体" charset="0"/>
                <a:cs typeface="Times New Roman" panose="02020503050405090304" pitchFamily="18" charset="0"/>
              </a:rPr>
              <a:t>torch.nn.init</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模块定义了各种初始化方法</a:t>
            </a:r>
          </a:p>
          <a:p>
            <a:pPr lvl="1">
              <a:lnSpc>
                <a:spcPts val="2080"/>
              </a:lnSpc>
            </a:pPr>
            <a:r>
              <a:rPr lang="en-US" altLang="zh-CN" sz="1400" dirty="0" err="1">
                <a:solidFill>
                  <a:srgbClr val="636D78"/>
                </a:solidFill>
                <a:latin typeface="Times New Roman" panose="02020503050405090304" pitchFamily="18" charset="0"/>
                <a:ea typeface="宋体" charset="0"/>
                <a:cs typeface="Times New Roman" panose="02020503050405090304" pitchFamily="18" charset="0"/>
              </a:rPr>
              <a:t>torch.optim</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模块提供了很多常用的优化算法。</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21" name="图片 20"/>
          <p:cNvPicPr>
            <a:picLocks noChangeAspect="1"/>
          </p:cNvPicPr>
          <p:nvPr/>
        </p:nvPicPr>
        <p:blipFill rotWithShape="1">
          <a:blip r:embed="rId2"/>
          <a:srcRect l="39608" t="4197" r="-49" b="25791"/>
          <a:stretch>
            <a:fillRect/>
          </a:stretch>
        </p:blipFill>
        <p:spPr>
          <a:xfrm>
            <a:off x="7465060" y="153670"/>
            <a:ext cx="1434465" cy="875665"/>
          </a:xfrm>
          <a:prstGeom prst="rect">
            <a:avLst/>
          </a:prstGeom>
        </p:spPr>
      </p:pic>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extLst>
      <p:ext uri="{BB962C8B-B14F-4D97-AF65-F5344CB8AC3E}">
        <p14:creationId xmlns:p14="http://schemas.microsoft.com/office/powerpoint/2010/main" val="10211347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 8"/>
          <p:cNvGrpSpPr/>
          <p:nvPr/>
        </p:nvGrpSpPr>
        <p:grpSpPr>
          <a:xfrm>
            <a:off x="3044275" y="1920905"/>
            <a:ext cx="3042475" cy="1213017"/>
            <a:chOff x="4464880" y="2172204"/>
            <a:chExt cx="4356504" cy="1736914"/>
          </a:xfrm>
        </p:grpSpPr>
        <p:sp>
          <p:nvSpPr>
            <p:cNvPr id="40" name="文本框 10"/>
            <p:cNvSpPr txBox="1">
              <a:spLocks noChangeArrowheads="1"/>
            </p:cNvSpPr>
            <p:nvPr/>
          </p:nvSpPr>
          <p:spPr bwMode="auto">
            <a:xfrm>
              <a:off x="5074349" y="2172204"/>
              <a:ext cx="3239172"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endParaRPr>
            </a:p>
          </p:txBody>
        </p:sp>
        <p:sp>
          <p:nvSpPr>
            <p:cNvPr id="41" name="文本框 40"/>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万门大学</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endPar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endParaRPr>
            </a:p>
          </p:txBody>
        </p:sp>
      </p:gr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4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文本框 44"/>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7634" y="1240433"/>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52504"/>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线性回归</a:t>
                </a: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33" name="组 3"/>
          <p:cNvGrpSpPr/>
          <p:nvPr/>
        </p:nvGrpSpPr>
        <p:grpSpPr>
          <a:xfrm>
            <a:off x="1977634" y="1952190"/>
            <a:ext cx="4783739" cy="546432"/>
            <a:chOff x="1925733" y="2733514"/>
            <a:chExt cx="6378319" cy="728576"/>
          </a:xfrm>
        </p:grpSpPr>
        <p:grpSp>
          <p:nvGrpSpPr>
            <p:cNvPr id="34" name="组合 8"/>
            <p:cNvGrpSpPr/>
            <p:nvPr/>
          </p:nvGrpSpPr>
          <p:grpSpPr>
            <a:xfrm>
              <a:off x="1925733" y="2733514"/>
              <a:ext cx="1257328" cy="728576"/>
              <a:chOff x="2215144" y="927951"/>
              <a:chExt cx="1244730" cy="950033"/>
            </a:xfrm>
          </p:grpSpPr>
          <p:sp>
            <p:nvSpPr>
              <p:cNvPr id="38" name="平行四边形 37"/>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9"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35" name="组合 20"/>
            <p:cNvGrpSpPr/>
            <p:nvPr/>
          </p:nvGrpSpPr>
          <p:grpSpPr>
            <a:xfrm>
              <a:off x="2880762" y="2752229"/>
              <a:ext cx="5423290" cy="646324"/>
              <a:chOff x="4315150" y="953426"/>
              <a:chExt cx="3857250" cy="540057"/>
            </a:xfrm>
          </p:grpSpPr>
          <p:sp>
            <p:nvSpPr>
              <p:cNvPr id="36" name="矩形 35"/>
              <p:cNvSpPr/>
              <p:nvPr/>
            </p:nvSpPr>
            <p:spPr>
              <a:xfrm>
                <a:off x="4830201" y="985746"/>
                <a:ext cx="2827147" cy="440756"/>
              </a:xfrm>
              <a:prstGeom prst="rect">
                <a:avLst/>
              </a:prstGeom>
              <a:ln w="15875">
                <a:noFill/>
              </a:ln>
            </p:spPr>
            <p:txBody>
              <a:bodyPr wrap="square" lIns="72317" tIns="36159" rIns="72317" bIns="36159">
                <a:spAutoFit/>
              </a:bodyPr>
              <a:lstStyle/>
              <a:p>
                <a:pPr algn="ctr">
                  <a:lnSpc>
                    <a:spcPct val="150000"/>
                  </a:lnSpc>
                </a:pPr>
                <a:r>
                  <a:rPr lang="zh-CN" altLang="en-GB"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线性</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回归的从零开始实现</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37" name="平行四边形 36"/>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0" name="组 4"/>
          <p:cNvGrpSpPr/>
          <p:nvPr/>
        </p:nvGrpSpPr>
        <p:grpSpPr>
          <a:xfrm>
            <a:off x="1977634" y="2663948"/>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9"/>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线性回归的简洁实现</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77634" y="3375704"/>
            <a:ext cx="4783739" cy="546432"/>
            <a:chOff x="1842652" y="4729686"/>
            <a:chExt cx="6378319"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1" y="4748401"/>
              <a:ext cx="5423290" cy="646324"/>
              <a:chOff x="4315150" y="953426"/>
              <a:chExt cx="3857250" cy="540057"/>
            </a:xfrm>
          </p:grpSpPr>
          <p:sp>
            <p:nvSpPr>
              <p:cNvPr id="50" name="矩形 49"/>
              <p:cNvSpPr/>
              <p:nvPr/>
            </p:nvSpPr>
            <p:spPr>
              <a:xfrm>
                <a:off x="4830201" y="1005774"/>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小结</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1" name="平行四边形 50"/>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595313" y="808614"/>
            <a:ext cx="5574812" cy="378760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宋体" charset="0"/>
                <a:ea typeface="宋体" charset="0"/>
                <a:cs typeface="宋体" charset="0"/>
              </a:rPr>
              <a:t>线性回归输出是一个</a:t>
            </a:r>
            <a:r>
              <a:rPr lang="zh-CN" altLang="en-US" sz="1400" b="1" dirty="0">
                <a:solidFill>
                  <a:srgbClr val="0070C0"/>
                </a:solidFill>
                <a:latin typeface="宋体" charset="0"/>
                <a:ea typeface="宋体" charset="0"/>
                <a:cs typeface="宋体" charset="0"/>
              </a:rPr>
              <a:t>连续值</a:t>
            </a:r>
            <a:r>
              <a:rPr lang="zh-CN" altLang="en-US" sz="1400" dirty="0">
                <a:solidFill>
                  <a:srgbClr val="636D78"/>
                </a:solidFill>
                <a:latin typeface="宋体" charset="0"/>
                <a:ea typeface="宋体" charset="0"/>
                <a:cs typeface="宋体" charset="0"/>
              </a:rPr>
              <a:t>，因此适用于回归问题。回归问题在实际中很常见，如预测房屋价格、气温、销售额等连续值的问题。</a:t>
            </a:r>
            <a:endParaRPr lang="en-US" altLang="zh-CN" sz="1400" dirty="0">
              <a:solidFill>
                <a:srgbClr val="636D78"/>
              </a:solidFill>
              <a:latin typeface="宋体" charset="0"/>
              <a:ea typeface="宋体" charset="0"/>
              <a:cs typeface="宋体" charset="0"/>
            </a:endParaRPr>
          </a:p>
          <a:p>
            <a:pPr>
              <a:lnSpc>
                <a:spcPts val="2080"/>
              </a:lnSpc>
            </a:pPr>
            <a:r>
              <a:rPr lang="zh-CN" altLang="en-US" sz="1400" dirty="0">
                <a:solidFill>
                  <a:srgbClr val="636D78"/>
                </a:solidFill>
                <a:latin typeface="宋体" charset="0"/>
                <a:ea typeface="宋体" charset="0"/>
                <a:cs typeface="宋体" charset="0"/>
              </a:rPr>
              <a:t>与回归问题不同，分类问题中模型的最终输出是一个</a:t>
            </a:r>
            <a:r>
              <a:rPr lang="zh-CN" altLang="en-US" sz="1400" b="1" dirty="0">
                <a:solidFill>
                  <a:srgbClr val="0070C0"/>
                </a:solidFill>
                <a:latin typeface="宋体" charset="0"/>
                <a:ea typeface="宋体" charset="0"/>
                <a:cs typeface="宋体" charset="0"/>
              </a:rPr>
              <a:t>离散值</a:t>
            </a:r>
            <a:r>
              <a:rPr lang="zh-CN" altLang="en-US" sz="1400" dirty="0">
                <a:solidFill>
                  <a:srgbClr val="636D78"/>
                </a:solidFill>
                <a:latin typeface="宋体" charset="0"/>
                <a:ea typeface="宋体" charset="0"/>
                <a:cs typeface="宋体" charset="0"/>
              </a:rPr>
              <a:t>。我们所说的图像分类、垃圾邮件识别、疾病检测等输出为离散值的问题都属于分类问题的范畴。</a:t>
            </a:r>
            <a:endParaRPr lang="en-US" altLang="zh-CN" sz="1400" dirty="0">
              <a:solidFill>
                <a:srgbClr val="636D78"/>
              </a:solidFill>
              <a:latin typeface="宋体" charset="0"/>
              <a:ea typeface="宋体" charset="0"/>
              <a:cs typeface="宋体" charset="0"/>
            </a:endParaRPr>
          </a:p>
          <a:p>
            <a:pPr>
              <a:lnSpc>
                <a:spcPts val="2080"/>
              </a:lnSpc>
            </a:pPr>
            <a:r>
              <a:rPr lang="zh-CN" altLang="en-US" sz="1400" dirty="0">
                <a:solidFill>
                  <a:srgbClr val="636D78"/>
                </a:solidFill>
                <a:latin typeface="宋体" charset="0"/>
                <a:ea typeface="宋体" charset="0"/>
                <a:cs typeface="宋体" charset="0"/>
              </a:rPr>
              <a:t>由于线性回归和 </a:t>
            </a:r>
            <a:r>
              <a:rPr lang="en-US" altLang="zh-CN" sz="1400" dirty="0" err="1">
                <a:solidFill>
                  <a:srgbClr val="636D78"/>
                </a:solidFill>
                <a:latin typeface="Times New Roman" panose="02020503050405090304" pitchFamily="18" charset="0"/>
                <a:ea typeface="宋体" charset="0"/>
                <a:cs typeface="Times New Roman" panose="02020503050405090304" pitchFamily="18" charset="0"/>
              </a:rPr>
              <a:t>softmax</a:t>
            </a:r>
            <a:r>
              <a:rPr lang="zh-CN" altLang="en-US" sz="1400" dirty="0">
                <a:solidFill>
                  <a:srgbClr val="636D78"/>
                </a:solidFill>
                <a:latin typeface="宋体" charset="0"/>
                <a:ea typeface="宋体" charset="0"/>
                <a:cs typeface="宋体" charset="0"/>
              </a:rPr>
              <a:t> 回归都是</a:t>
            </a:r>
            <a:r>
              <a:rPr lang="zh-CN" altLang="en-US" sz="1400" b="1" dirty="0">
                <a:solidFill>
                  <a:srgbClr val="0070C0"/>
                </a:solidFill>
                <a:latin typeface="宋体" charset="0"/>
                <a:ea typeface="宋体" charset="0"/>
                <a:cs typeface="宋体" charset="0"/>
              </a:rPr>
              <a:t>单层神经网络</a:t>
            </a:r>
            <a:r>
              <a:rPr lang="zh-CN" altLang="en-US" sz="1400" dirty="0">
                <a:solidFill>
                  <a:srgbClr val="636D78"/>
                </a:solidFill>
                <a:latin typeface="宋体" charset="0"/>
                <a:ea typeface="宋体" charset="0"/>
                <a:cs typeface="宋体" charset="0"/>
              </a:rPr>
              <a:t>，它们涉及的概念和技术同样适用于大多数的深度学习模型。我们首先以线性回归为例，介绍大多数深度学习模型的基本要素和表示方法。</a:t>
            </a:r>
            <a:endParaRPr lang="en-US" altLang="zh-CN" sz="1400" dirty="0">
              <a:solidFill>
                <a:srgbClr val="636D78"/>
              </a:solidFill>
              <a:latin typeface="宋体" charset="0"/>
              <a:ea typeface="宋体" charset="0"/>
              <a:cs typeface="宋体" charset="0"/>
            </a:endParaRPr>
          </a:p>
        </p:txBody>
      </p:sp>
      <p:grpSp>
        <p:nvGrpSpPr>
          <p:cNvPr id="38" name="组合 19"/>
          <p:cNvGrpSpPr/>
          <p:nvPr/>
        </p:nvGrpSpPr>
        <p:grpSpPr>
          <a:xfrm>
            <a:off x="6885601" y="2331108"/>
            <a:ext cx="942968" cy="1410643"/>
            <a:chOff x="9180800" y="3108144"/>
            <a:chExt cx="1257291" cy="1880857"/>
          </a:xfrm>
        </p:grpSpPr>
        <p:sp>
          <p:nvSpPr>
            <p:cNvPr id="39"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sp>
          <p:nvSpPr>
            <p:cNvPr id="40"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sp>
          <p:nvSpPr>
            <p:cNvPr id="41"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grpSp>
          <p:nvGrpSpPr>
            <p:cNvPr id="42" name="组合 23"/>
            <p:cNvGrpSpPr/>
            <p:nvPr/>
          </p:nvGrpSpPr>
          <p:grpSpPr>
            <a:xfrm rot="7938589">
              <a:off x="9125099" y="3676009"/>
              <a:ext cx="1368693" cy="1257291"/>
              <a:chOff x="1145739" y="762009"/>
              <a:chExt cx="1001675" cy="920146"/>
            </a:xfrm>
          </p:grpSpPr>
          <p:sp>
            <p:nvSpPr>
              <p:cNvPr id="43"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sp>
            <p:nvSpPr>
              <p:cNvPr id="44" name="椭圆 43"/>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sp>
            <p:nvSpPr>
              <p:cNvPr id="45" name="椭圆 44"/>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sp>
            <p:nvSpPr>
              <p:cNvPr id="46" name="椭圆 45"/>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宋体" charset="0"/>
                  <a:ea typeface="宋体" charset="0"/>
                  <a:cs typeface="宋体" charset="0"/>
                </a:endParaRPr>
              </a:p>
            </p:txBody>
          </p:sp>
        </p:grpSp>
      </p:grpSp>
      <p:grpSp>
        <p:nvGrpSpPr>
          <p:cNvPr id="21" name="组合 20"/>
          <p:cNvGrpSpPr>
            <a:grpSpLocks noChangeAspect="1"/>
          </p:cNvGrpSpPr>
          <p:nvPr/>
        </p:nvGrpSpPr>
        <p:grpSpPr>
          <a:xfrm>
            <a:off x="2865142" y="3395274"/>
            <a:ext cx="3158581" cy="1693755"/>
            <a:chOff x="1974455" y="1697622"/>
            <a:chExt cx="5311113" cy="2848027"/>
          </a:xfrm>
        </p:grpSpPr>
        <p:pic>
          <p:nvPicPr>
            <p:cNvPr id="22" name="图片 21"/>
            <p:cNvPicPr>
              <a:picLocks noChangeAspect="1"/>
            </p:cNvPicPr>
            <p:nvPr/>
          </p:nvPicPr>
          <p:blipFill rotWithShape="1">
            <a:blip r:embed="rId2"/>
            <a:srcRect l="18674" b="19113"/>
            <a:stretch>
              <a:fillRect/>
            </a:stretch>
          </p:blipFill>
          <p:spPr>
            <a:xfrm>
              <a:off x="1974455" y="1697623"/>
              <a:ext cx="5311113" cy="2848026"/>
            </a:xfrm>
            <a:prstGeom prst="rect">
              <a:avLst/>
            </a:prstGeom>
          </p:spPr>
        </p:pic>
        <p:sp>
          <p:nvSpPr>
            <p:cNvPr id="23" name="矩形 22"/>
            <p:cNvSpPr/>
            <p:nvPr/>
          </p:nvSpPr>
          <p:spPr>
            <a:xfrm>
              <a:off x="2166751" y="1697623"/>
              <a:ext cx="889487" cy="1182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p:cNvSpPr/>
            <p:nvPr/>
          </p:nvSpPr>
          <p:spPr>
            <a:xfrm>
              <a:off x="2166751" y="1697622"/>
              <a:ext cx="1293341" cy="63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p:cNvSpPr/>
            <p:nvPr/>
          </p:nvSpPr>
          <p:spPr>
            <a:xfrm>
              <a:off x="1974455" y="3909754"/>
              <a:ext cx="1954078" cy="63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mc:AlternateContent xmlns:mc="http://schemas.openxmlformats.org/markup-compatibility/2006" xmlns:a14="http://schemas.microsoft.com/office/drawing/2010/main">
        <mc:Choice Requires="a14">
          <p:sp>
            <p:nvSpPr>
              <p:cNvPr id="37" name="Text Placeholder 2"/>
              <p:cNvSpPr txBox="1"/>
              <p:nvPr/>
            </p:nvSpPr>
            <p:spPr>
              <a:xfrm>
                <a:off x="1649102" y="776340"/>
                <a:ext cx="6074890" cy="419369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我们以一个简单的</a:t>
                </a:r>
                <a:r>
                  <a:rPr lang="zh-CN" altLang="en-US" sz="1400" b="1" dirty="0">
                    <a:solidFill>
                      <a:srgbClr val="0070C0"/>
                    </a:solidFill>
                    <a:latin typeface="Times New Roman" panose="02020503050405090304" pitchFamily="18" charset="0"/>
                    <a:ea typeface="宋体" charset="0"/>
                    <a:cs typeface="Times New Roman" panose="02020503050405090304" pitchFamily="18" charset="0"/>
                  </a:rPr>
                  <a:t>房屋价格预测</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作为例子来解释线性回归的基本要素。</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这个应用的目标是预测一栋房子的</a:t>
                </a:r>
                <a:r>
                  <a:rPr lang="zh-CN" altLang="en-US" sz="1400" i="1" dirty="0">
                    <a:solidFill>
                      <a:srgbClr val="636D78"/>
                    </a:solidFill>
                    <a:latin typeface="Times New Roman" panose="02020503050405090304" pitchFamily="18" charset="0"/>
                    <a:ea typeface="宋体" charset="0"/>
                    <a:cs typeface="Times New Roman" panose="02020503050405090304" pitchFamily="18" charset="0"/>
                  </a:rPr>
                  <a:t>售出价格</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（元）</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并假设该价格只取决于房屋状况的两个因素，即</a:t>
                </a:r>
                <a:r>
                  <a:rPr lang="zh-CN" altLang="en-US" sz="1400" i="1" dirty="0">
                    <a:solidFill>
                      <a:srgbClr val="636D78"/>
                    </a:solidFill>
                    <a:latin typeface="Times New Roman" panose="02020503050405090304" pitchFamily="18" charset="0"/>
                    <a:ea typeface="宋体" charset="0"/>
                    <a:cs typeface="Times New Roman" panose="02020503050405090304" pitchFamily="18" charset="0"/>
                  </a:rPr>
                  <a:t>面积</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（平方米）和</a:t>
                </a:r>
                <a:r>
                  <a:rPr lang="zh-CN" altLang="en-US" sz="1400" i="1" dirty="0">
                    <a:solidFill>
                      <a:srgbClr val="636D78"/>
                    </a:solidFill>
                    <a:latin typeface="Times New Roman" panose="02020503050405090304" pitchFamily="18" charset="0"/>
                    <a:ea typeface="宋体" charset="0"/>
                    <a:cs typeface="Times New Roman" panose="02020503050405090304" pitchFamily="18" charset="0"/>
                  </a:rPr>
                  <a:t>房龄</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（年）。</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1</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模型假设</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设房屋的面积为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，房龄为      ，售出价格为     。</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其中      和       是</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权重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(weight)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14:m>
                  <m:oMath xmlns:m="http://schemas.openxmlformats.org/officeDocument/2006/math">
                    <m:r>
                      <a:rPr lang="en-US" altLang="zh-CN" sz="1400" b="0" i="1" smtClean="0">
                        <a:solidFill>
                          <a:srgbClr val="636D78"/>
                        </a:solidFill>
                        <a:latin typeface="Cambria Math" panose="02040503050406030204" pitchFamily="18" charset="0"/>
                        <a:ea typeface="宋体" charset="0"/>
                      </a:rPr>
                      <m:t>𝑏</m:t>
                    </m:r>
                  </m:oMath>
                </a14:m>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是</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偏差</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(bias)</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，且均为标量。它们是线性回归模型的</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参数</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(parameter)</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模型输出     是线性回归对真实价格    的预测或估计。我们通常允许它们之间有一定误差。</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mc:Choice>
        <mc:Fallback xmlns="">
          <p:sp>
            <p:nvSpPr>
              <p:cNvPr id="37" name="Text Placeholder 2"/>
              <p:cNvSpPr txBox="1">
                <a:spLocks noRot="1" noChangeAspect="1" noMove="1" noResize="1" noEditPoints="1" noAdjustHandles="1" noChangeArrowheads="1" noChangeShapeType="1" noTextEdit="1"/>
              </p:cNvSpPr>
              <p:nvPr/>
            </p:nvSpPr>
            <p:spPr>
              <a:xfrm>
                <a:off x="1649102" y="776340"/>
                <a:ext cx="6074890" cy="4193693"/>
              </a:xfrm>
              <a:prstGeom prst="rect">
                <a:avLst/>
              </a:prstGeom>
              <a:blipFill rotWithShape="1">
                <a:blip r:embed="rId2"/>
                <a:stretch>
                  <a:fillRect t="-9" r="8" b="12"/>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096757" y="2585515"/>
            <a:ext cx="1863896" cy="232987"/>
          </a:xfrm>
          <a:prstGeom prst="rect">
            <a:avLst/>
          </a:prstGeom>
        </p:spPr>
      </p:pic>
      <p:pic>
        <p:nvPicPr>
          <p:cNvPr id="21" name="图片 20"/>
          <p:cNvPicPr>
            <a:picLocks noChangeAspect="1"/>
          </p:cNvPicPr>
          <p:nvPr/>
        </p:nvPicPr>
        <p:blipFill rotWithShape="1">
          <a:blip r:embed="rId3"/>
          <a:srcRect t="-2" r="91336" b="-197132"/>
          <a:stretch>
            <a:fillRect/>
          </a:stretch>
        </p:blipFill>
        <p:spPr>
          <a:xfrm>
            <a:off x="6058258" y="2204184"/>
            <a:ext cx="161477" cy="692273"/>
          </a:xfrm>
          <a:prstGeom prst="rect">
            <a:avLst/>
          </a:prstGeom>
        </p:spPr>
      </p:pic>
      <p:pic>
        <p:nvPicPr>
          <p:cNvPr id="22" name="图片 21"/>
          <p:cNvPicPr>
            <a:picLocks noChangeAspect="1"/>
          </p:cNvPicPr>
          <p:nvPr/>
        </p:nvPicPr>
        <p:blipFill rotWithShape="1">
          <a:blip r:embed="rId3"/>
          <a:srcRect l="19583" t="2" r="67673" b="-205224"/>
          <a:stretch>
            <a:fillRect/>
          </a:stretch>
        </p:blipFill>
        <p:spPr>
          <a:xfrm>
            <a:off x="3674143" y="2216184"/>
            <a:ext cx="237544" cy="711131"/>
          </a:xfrm>
          <a:prstGeom prst="rect">
            <a:avLst/>
          </a:prstGeom>
        </p:spPr>
      </p:pic>
      <p:pic>
        <p:nvPicPr>
          <p:cNvPr id="23" name="图片 22"/>
          <p:cNvPicPr>
            <a:picLocks noChangeAspect="1"/>
          </p:cNvPicPr>
          <p:nvPr/>
        </p:nvPicPr>
        <p:blipFill rotWithShape="1">
          <a:blip r:embed="rId3"/>
          <a:srcRect l="56403" t="2" r="30899" b="-27160"/>
          <a:stretch>
            <a:fillRect/>
          </a:stretch>
        </p:blipFill>
        <p:spPr>
          <a:xfrm>
            <a:off x="4651044" y="2214942"/>
            <a:ext cx="236669" cy="296261"/>
          </a:xfrm>
          <a:prstGeom prst="rect">
            <a:avLst/>
          </a:prstGeom>
        </p:spPr>
      </p:pic>
      <p:pic>
        <p:nvPicPr>
          <p:cNvPr id="24" name="图片 23"/>
          <p:cNvPicPr>
            <a:picLocks noChangeAspect="1"/>
          </p:cNvPicPr>
          <p:nvPr/>
        </p:nvPicPr>
        <p:blipFill rotWithShape="1">
          <a:blip r:embed="rId3"/>
          <a:srcRect l="31357" t="-11166" r="55175" b="13673"/>
          <a:stretch>
            <a:fillRect/>
          </a:stretch>
        </p:blipFill>
        <p:spPr>
          <a:xfrm>
            <a:off x="2787780" y="2916557"/>
            <a:ext cx="251023" cy="227146"/>
          </a:xfrm>
          <a:prstGeom prst="rect">
            <a:avLst/>
          </a:prstGeom>
        </p:spPr>
      </p:pic>
      <p:pic>
        <p:nvPicPr>
          <p:cNvPr id="25" name="图片 24"/>
          <p:cNvPicPr>
            <a:picLocks noChangeAspect="1"/>
          </p:cNvPicPr>
          <p:nvPr/>
        </p:nvPicPr>
        <p:blipFill rotWithShape="1">
          <a:blip r:embed="rId3"/>
          <a:srcRect l="67912" r="16505" b="8252"/>
          <a:stretch>
            <a:fillRect/>
          </a:stretch>
        </p:blipFill>
        <p:spPr>
          <a:xfrm>
            <a:off x="3246331" y="2941937"/>
            <a:ext cx="290456" cy="213759"/>
          </a:xfrm>
          <a:prstGeom prst="rect">
            <a:avLst/>
          </a:prstGeom>
        </p:spPr>
      </p:pic>
      <p:pic>
        <p:nvPicPr>
          <p:cNvPr id="26" name="图片 25"/>
          <p:cNvPicPr>
            <a:picLocks noChangeAspect="1"/>
          </p:cNvPicPr>
          <p:nvPr/>
        </p:nvPicPr>
        <p:blipFill rotWithShape="1">
          <a:blip r:embed="rId3"/>
          <a:srcRect t="-2" r="91336" b="-197132"/>
          <a:stretch>
            <a:fillRect/>
          </a:stretch>
        </p:blipFill>
        <p:spPr>
          <a:xfrm>
            <a:off x="3197865" y="3529168"/>
            <a:ext cx="161477" cy="692273"/>
          </a:xfrm>
          <a:prstGeom prst="rect">
            <a:avLst/>
          </a:prstGeom>
        </p:spPr>
      </p:pic>
      <p:pic>
        <p:nvPicPr>
          <p:cNvPr id="7" name="图片 6"/>
          <p:cNvPicPr>
            <a:picLocks noChangeAspect="1"/>
          </p:cNvPicPr>
          <p:nvPr/>
        </p:nvPicPr>
        <p:blipFill>
          <a:blip r:embed="rId4"/>
          <a:stretch>
            <a:fillRect/>
          </a:stretch>
        </p:blipFill>
        <p:spPr>
          <a:xfrm>
            <a:off x="5185184" y="3507652"/>
            <a:ext cx="100945" cy="252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mc:AlternateContent xmlns:mc="http://schemas.openxmlformats.org/markup-compatibility/2006" xmlns:a14="http://schemas.microsoft.com/office/drawing/2010/main">
        <mc:Choice Requires="a14">
          <p:sp>
            <p:nvSpPr>
              <p:cNvPr id="37" name="Text Placeholder 2"/>
              <p:cNvSpPr txBox="1"/>
              <p:nvPr/>
            </p:nvSpPr>
            <p:spPr>
              <a:xfrm>
                <a:off x="1337120" y="722550"/>
                <a:ext cx="6515952" cy="419369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模型训练</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通过数据来寻找特定的模型参数值，使模型在数据上的误差尽可能小。这个过程叫作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模型训练</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(model training)</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训练数据：</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我们通常收集一系列的真实数据，例如多栋房屋的真实售出价格和它们对应的面积和房龄。</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在机器学习术语里，该数据集被称为</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训练数据集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(training data set)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，一栋房屋被称为一个</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样本</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(sample)</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，其真实售出价格叫作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标签</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(label)</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，用来预测标签的两个因素叫作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特征</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(feature)</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。特征用来表征样本的特点。</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假设我们采集的样本数为 </a:t>
                </a:r>
                <a14:m>
                  <m:oMath xmlns:m="http://schemas.openxmlformats.org/officeDocument/2006/math">
                    <m:r>
                      <a:rPr lang="en-US" altLang="zh-CN" sz="1400" b="0" i="1" smtClean="0">
                        <a:solidFill>
                          <a:srgbClr val="636D78"/>
                        </a:solidFill>
                        <a:latin typeface="Cambria Math" panose="02040503050406030204" pitchFamily="18" charset="0"/>
                        <a:ea typeface="宋体" charset="0"/>
                      </a:rPr>
                      <m:t>𝑛</m:t>
                    </m:r>
                    <m:r>
                      <a:rPr lang="en-US" altLang="zh-CN" sz="1400" i="1">
                        <a:solidFill>
                          <a:srgbClr val="636D78"/>
                        </a:solidFill>
                        <a:latin typeface="Cambria Math" panose="02040503050406030204" pitchFamily="18" charset="0"/>
                        <a:ea typeface="宋体" charset="0"/>
                      </a:rPr>
                      <m:t> </m:t>
                    </m:r>
                  </m:oMath>
                </a14:m>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，索引为 </a:t>
                </a:r>
                <a14:m>
                  <m:oMath xmlns:m="http://schemas.openxmlformats.org/officeDocument/2006/math">
                    <m:r>
                      <a:rPr lang="en-US" altLang="zh-CN" sz="1400" b="0" i="1" smtClean="0">
                        <a:solidFill>
                          <a:srgbClr val="636D78"/>
                        </a:solidFill>
                        <a:latin typeface="Cambria Math" panose="02040503050406030204" pitchFamily="18" charset="0"/>
                        <a:ea typeface="宋体" charset="0"/>
                      </a:rPr>
                      <m:t>𝑖</m:t>
                    </m:r>
                  </m:oMath>
                </a14:m>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的样本的特征为       和      ，标签为        ，</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训练集为 </a:t>
                </a:r>
                <a14:m>
                  <m:oMath xmlns:m="http://schemas.openxmlformats.org/officeDocument/2006/math">
                    <m:r>
                      <a:rPr lang="en-US" altLang="zh-CN" sz="1400" i="1">
                        <a:solidFill>
                          <a:srgbClr val="0070C0"/>
                        </a:solidFill>
                        <a:latin typeface="Cambria Math" panose="02040503050406030204" pitchFamily="18" charset="0"/>
                        <a:ea typeface="宋体" charset="0"/>
                      </a:rPr>
                      <m:t>𝑛</m:t>
                    </m:r>
                    <m:r>
                      <a:rPr lang="zh-CN" altLang="en-US" sz="1400" b="0" i="1" smtClean="0">
                        <a:solidFill>
                          <a:srgbClr val="0070C0"/>
                        </a:solidFill>
                        <a:latin typeface="Cambria Math" panose="02040503050406030204" pitchFamily="18" charset="0"/>
                        <a:ea typeface="宋体" charset="0"/>
                      </a:rPr>
                      <m:t> </m:t>
                    </m:r>
                    <m:r>
                      <a:rPr lang="en-US" altLang="zh-CN" sz="1400" i="1">
                        <a:solidFill>
                          <a:srgbClr val="0070C0"/>
                        </a:solidFill>
                        <a:latin typeface="Cambria Math" panose="02040503050406030204" pitchFamily="18" charset="0"/>
                        <a:ea typeface="宋体" charset="0"/>
                      </a:rPr>
                      <m:t>×</m:t>
                    </m:r>
                    <m:r>
                      <a:rPr lang="zh-CN" altLang="en-US" sz="1400" b="0" i="1" smtClean="0">
                        <a:solidFill>
                          <a:srgbClr val="0070C0"/>
                        </a:solidFill>
                        <a:latin typeface="Cambria Math" panose="02040503050406030204" pitchFamily="18" charset="0"/>
                        <a:ea typeface="宋体" charset="0"/>
                      </a:rPr>
                      <m:t> </m:t>
                    </m:r>
                    <m:r>
                      <a:rPr lang="en-US" altLang="zh-CN" sz="1400" b="0" i="1" smtClean="0">
                        <a:solidFill>
                          <a:srgbClr val="0070C0"/>
                        </a:solidFill>
                        <a:latin typeface="Cambria Math" panose="02040503050406030204" pitchFamily="18" charset="0"/>
                        <a:ea typeface="宋体" charset="0"/>
                      </a:rPr>
                      <m:t>2</m:t>
                    </m:r>
                  </m:oMath>
                </a14:m>
                <a:r>
                  <a:rPr lang="zh-CN" altLang="en-US" sz="1400" dirty="0">
                    <a:solidFill>
                      <a:srgbClr val="0070C0"/>
                    </a:solidFill>
                    <a:latin typeface="Times New Roman" panose="02020503050405090304" pitchFamily="18" charset="0"/>
                    <a:ea typeface="宋体" charset="0"/>
                    <a:cs typeface="Times New Roman" panose="02020503050405090304" pitchFamily="18" charset="0"/>
                  </a:rPr>
                  <a:t> 的矩阵</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。对于索引为 </a:t>
                </a:r>
                <a14:m>
                  <m:oMath xmlns:m="http://schemas.openxmlformats.org/officeDocument/2006/math">
                    <m:r>
                      <a:rPr lang="en-US" altLang="zh-CN" sz="1400" i="1">
                        <a:solidFill>
                          <a:srgbClr val="636D78"/>
                        </a:solidFill>
                        <a:latin typeface="Cambria Math" panose="02040503050406030204" pitchFamily="18" charset="0"/>
                        <a:ea typeface="宋体" charset="0"/>
                      </a:rPr>
                      <m:t>𝑖</m:t>
                    </m:r>
                  </m:oMath>
                </a14:m>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的房屋，线性回归模型的房屋价格预测表达式为</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mc:Choice>
        <mc:Fallback xmlns="">
          <p:sp>
            <p:nvSpPr>
              <p:cNvPr id="37" name="Text Placeholder 2"/>
              <p:cNvSpPr txBox="1">
                <a:spLocks noRot="1" noChangeAspect="1" noMove="1" noResize="1" noEditPoints="1" noAdjustHandles="1" noChangeArrowheads="1" noChangeShapeType="1" noTextEdit="1"/>
              </p:cNvSpPr>
              <p:nvPr/>
            </p:nvSpPr>
            <p:spPr>
              <a:xfrm>
                <a:off x="1337120" y="722550"/>
                <a:ext cx="6515952" cy="4193693"/>
              </a:xfrm>
              <a:prstGeom prst="rect">
                <a:avLst/>
              </a:prstGeom>
              <a:blipFill rotWithShape="1">
                <a:blip r:embed="rId3"/>
                <a:stretch>
                  <a:fillRect l="-7" t="-13" b="2"/>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194917" y="4659518"/>
            <a:ext cx="3410278" cy="254709"/>
          </a:xfrm>
          <a:prstGeom prst="rect">
            <a:avLst/>
          </a:prstGeom>
        </p:spPr>
      </p:pic>
      <p:pic>
        <p:nvPicPr>
          <p:cNvPr id="17" name="图片 16"/>
          <p:cNvPicPr>
            <a:picLocks noChangeAspect="1"/>
          </p:cNvPicPr>
          <p:nvPr/>
        </p:nvPicPr>
        <p:blipFill rotWithShape="1">
          <a:blip r:embed="rId4"/>
          <a:srcRect r="90934" b="-98"/>
          <a:stretch>
            <a:fillRect/>
          </a:stretch>
        </p:blipFill>
        <p:spPr>
          <a:xfrm>
            <a:off x="3194917" y="4041964"/>
            <a:ext cx="277475" cy="228822"/>
          </a:xfrm>
          <a:prstGeom prst="rect">
            <a:avLst/>
          </a:prstGeom>
        </p:spPr>
      </p:pic>
      <p:pic>
        <p:nvPicPr>
          <p:cNvPr id="18" name="图片 17"/>
          <p:cNvPicPr>
            <a:picLocks noChangeAspect="1"/>
          </p:cNvPicPr>
          <p:nvPr/>
        </p:nvPicPr>
        <p:blipFill rotWithShape="1">
          <a:blip r:embed="rId4"/>
          <a:srcRect l="13882" r="76628" b="-37745"/>
          <a:stretch>
            <a:fillRect/>
          </a:stretch>
        </p:blipFill>
        <p:spPr>
          <a:xfrm>
            <a:off x="6831106" y="3745893"/>
            <a:ext cx="290456" cy="314887"/>
          </a:xfrm>
          <a:prstGeom prst="rect">
            <a:avLst/>
          </a:prstGeom>
        </p:spPr>
      </p:pic>
      <p:pic>
        <p:nvPicPr>
          <p:cNvPr id="19" name="图片 18"/>
          <p:cNvPicPr>
            <a:picLocks noChangeAspect="1"/>
          </p:cNvPicPr>
          <p:nvPr/>
        </p:nvPicPr>
        <p:blipFill rotWithShape="1">
          <a:blip r:embed="rId4"/>
          <a:srcRect l="35093" t="-1" r="56472" b="-58335"/>
          <a:stretch>
            <a:fillRect/>
          </a:stretch>
        </p:blipFill>
        <p:spPr>
          <a:xfrm>
            <a:off x="7325947" y="3745893"/>
            <a:ext cx="258184" cy="361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mc:AlternateContent xmlns:mc="http://schemas.openxmlformats.org/markup-compatibility/2006" xmlns:a14="http://schemas.microsoft.com/office/drawing/2010/main">
        <mc:Choice Requires="a14">
          <p:sp>
            <p:nvSpPr>
              <p:cNvPr id="37" name="Text Placeholder 2"/>
              <p:cNvSpPr txBox="1"/>
              <p:nvPr/>
            </p:nvSpPr>
            <p:spPr>
              <a:xfrm>
                <a:off x="1337120" y="722550"/>
                <a:ext cx="6311568" cy="419369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模型训练</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损失函数：</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在模型训练中，我们需要衡量价格</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预测值与真实值之间的误差</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。称为</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损失函数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en-GB" altLang="zh-CN" sz="1400" dirty="0">
                    <a:solidFill>
                      <a:srgbClr val="636D78"/>
                    </a:solidFill>
                    <a:latin typeface="Times New Roman" panose="02020503050405090304" pitchFamily="18" charset="0"/>
                    <a:ea typeface="宋体" charset="0"/>
                    <a:cs typeface="Times New Roman" panose="02020503050405090304" pitchFamily="18" charset="0"/>
                  </a:rPr>
                  <a:t>loss function</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。通常我们会选取一个非负数作为误差，且数值越小表示误差越小，且当二者相等时误差为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0</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比如用</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平方误差函数</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来评估索引为 </a:t>
                </a:r>
                <a14:m>
                  <m:oMath xmlns:m="http://schemas.openxmlformats.org/officeDocument/2006/math">
                    <m:r>
                      <a:rPr lang="en-US" altLang="zh-CN" sz="1400" i="1">
                        <a:solidFill>
                          <a:srgbClr val="636D78"/>
                        </a:solidFill>
                        <a:latin typeface="Cambria Math" panose="02040503050406030204" pitchFamily="18" charset="0"/>
                        <a:ea typeface="宋体" charset="0"/>
                      </a:rPr>
                      <m:t>𝑖</m:t>
                    </m:r>
                  </m:oMath>
                </a14:m>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的样本误差的表达式为</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通常用训练数据集中</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所有样本误差的平均</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衡量模型预测效果：</a:t>
                </a: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在模型训练中，我们希望找出一组模型参数，记为</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，来使训练样本平均损失最小：</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mc:Choice>
        <mc:Fallback xmlns="">
          <p:sp>
            <p:nvSpPr>
              <p:cNvPr id="37" name="Text Placeholder 2"/>
              <p:cNvSpPr txBox="1">
                <a:spLocks noRot="1" noChangeAspect="1" noMove="1" noResize="1" noEditPoints="1" noAdjustHandles="1" noChangeArrowheads="1" noChangeShapeType="1" noTextEdit="1"/>
              </p:cNvSpPr>
              <p:nvPr/>
            </p:nvSpPr>
            <p:spPr>
              <a:xfrm>
                <a:off x="1337120" y="722550"/>
                <a:ext cx="6311568" cy="4193693"/>
              </a:xfrm>
              <a:prstGeom prst="rect">
                <a:avLst/>
              </a:prstGeom>
              <a:blipFill rotWithShape="1">
                <a:blip r:embed="rId2"/>
                <a:stretch>
                  <a:fillRect l="-7" t="-13" r="2" b="2"/>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2509005" y="3278615"/>
            <a:ext cx="5384800" cy="469900"/>
          </a:xfrm>
          <a:prstGeom prst="rect">
            <a:avLst/>
          </a:prstGeom>
        </p:spPr>
      </p:pic>
      <p:pic>
        <p:nvPicPr>
          <p:cNvPr id="5" name="图片 4"/>
          <p:cNvPicPr>
            <a:picLocks noChangeAspect="1"/>
          </p:cNvPicPr>
          <p:nvPr/>
        </p:nvPicPr>
        <p:blipFill>
          <a:blip r:embed="rId4"/>
          <a:stretch>
            <a:fillRect/>
          </a:stretch>
        </p:blipFill>
        <p:spPr>
          <a:xfrm>
            <a:off x="3657921" y="2571750"/>
            <a:ext cx="2286000" cy="342900"/>
          </a:xfrm>
          <a:prstGeom prst="rect">
            <a:avLst/>
          </a:prstGeom>
        </p:spPr>
      </p:pic>
      <p:pic>
        <p:nvPicPr>
          <p:cNvPr id="7" name="图片 6"/>
          <p:cNvPicPr>
            <a:picLocks noChangeAspect="1"/>
          </p:cNvPicPr>
          <p:nvPr/>
        </p:nvPicPr>
        <p:blipFill>
          <a:blip r:embed="rId5"/>
          <a:stretch>
            <a:fillRect/>
          </a:stretch>
        </p:blipFill>
        <p:spPr>
          <a:xfrm>
            <a:off x="3657921" y="4471065"/>
            <a:ext cx="2247900" cy="330200"/>
          </a:xfrm>
          <a:prstGeom prst="rect">
            <a:avLst/>
          </a:prstGeom>
        </p:spPr>
      </p:pic>
      <p:pic>
        <p:nvPicPr>
          <p:cNvPr id="9" name="图片 8"/>
          <p:cNvPicPr>
            <a:picLocks noChangeAspect="1"/>
          </p:cNvPicPr>
          <p:nvPr/>
        </p:nvPicPr>
        <p:blipFill>
          <a:blip r:embed="rId6"/>
          <a:stretch>
            <a:fillRect/>
          </a:stretch>
        </p:blipFill>
        <p:spPr>
          <a:xfrm>
            <a:off x="6516129" y="3856314"/>
            <a:ext cx="673100" cy="190500"/>
          </a:xfrm>
          <a:prstGeom prst="rect">
            <a:avLst/>
          </a:prstGeom>
        </p:spPr>
      </p:pic>
      <p:sp>
        <p:nvSpPr>
          <p:cNvPr id="10" name="Freeform 12">
            <a:extLst>
              <a:ext uri="{FF2B5EF4-FFF2-40B4-BE49-F238E27FC236}">
                <a16:creationId xmlns:a16="http://schemas.microsoft.com/office/drawing/2014/main" id="{89E26677-E23C-DE41-B0B4-E885E1A871E8}"/>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20" y="722550"/>
            <a:ext cx="6311568" cy="419369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模型训练</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优化算法：</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通过优化算法有限次迭代模型参数来尽可能降低损失函数的值。</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在求数值解的优化算法中，</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小批量随机梯度下降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(mini-batch stochastic gradient descent)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在深度学习中被广泛使用。</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它的算法很简单：先选取一组模型参数的初始值，如随机选取；接下来对参数进行多次迭代，使每次迭代都可能降低损失函数的值。在每次迭代中，先随机均匀采样一个由固定数目训练数据样本所组成的</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小批量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en-GB" altLang="zh-CN" sz="1400" dirty="0">
                <a:solidFill>
                  <a:srgbClr val="636D78"/>
                </a:solidFill>
                <a:latin typeface="Times New Roman" panose="02020503050405090304" pitchFamily="18" charset="0"/>
                <a:ea typeface="宋体" charset="0"/>
                <a:cs typeface="Times New Roman" panose="02020503050405090304" pitchFamily="18" charset="0"/>
              </a:rPr>
              <a:t>mini-batch</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然后求小批量中数据样本的平均损失有关模型参数的导数</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梯度</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，最后用此结果与预先设定的一个正数的乘积作为模型参数在本次迭代的减小量。</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5023823" y="3194351"/>
            <a:ext cx="126103" cy="236443"/>
          </a:xfrm>
          <a:prstGeom prst="rect">
            <a:avLst/>
          </a:prstGeom>
        </p:spPr>
      </p:pic>
      <p:sp>
        <p:nvSpPr>
          <p:cNvPr id="6" name="Freeform 12">
            <a:extLst>
              <a:ext uri="{FF2B5EF4-FFF2-40B4-BE49-F238E27FC236}">
                <a16:creationId xmlns:a16="http://schemas.microsoft.com/office/drawing/2014/main" id="{BB78F80B-3B45-F541-B8D6-74B359F6448B}"/>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9" y="722550"/>
            <a:ext cx="7134974" cy="434430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2</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模型训练</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优化算法：</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通过优化算法有限次迭代模型参数来尽可能降低损失函数的值。</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在求数值解的优化算法中，</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小批量随机梯度下降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(mini-batch stochastic gradient descent)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在深度学习中被广泛使用。</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marL="914400" lvl="2" indent="0">
              <a:lnSpc>
                <a:spcPts val="2080"/>
              </a:lnSpc>
              <a:buNone/>
            </a:pP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代表每个小批量中的样本个数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批量大小</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batch size)</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r>
              <a:rPr lang="el-GR"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称作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学习率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(learning rate)</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并取正数。</a:t>
            </a:r>
            <a:br>
              <a:rPr lang="en-US" altLang="zh-CN" sz="1400" dirty="0">
                <a:solidFill>
                  <a:srgbClr val="636D78"/>
                </a:solidFill>
                <a:latin typeface="Times New Roman" panose="02020503050405090304" pitchFamily="18" charset="0"/>
                <a:ea typeface="宋体" charset="0"/>
                <a:cs typeface="Times New Roman" panose="02020503050405090304" pitchFamily="18" charset="0"/>
              </a:rPr>
            </a:b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需要强调的是，这里的批量大小和学习率的值是人为设定的，并不是通过模型训练学出的，因此叫作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超参数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(hyperparameter)</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2">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我们通常所说的“</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调参</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”指的正是调节超参数。</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1931638" y="2347879"/>
            <a:ext cx="6540455" cy="1185279"/>
          </a:xfrm>
          <a:prstGeom prst="rect">
            <a:avLst/>
          </a:prstGeom>
        </p:spPr>
      </p:pic>
      <p:pic>
        <p:nvPicPr>
          <p:cNvPr id="3" name="图片 2"/>
          <p:cNvPicPr>
            <a:picLocks noChangeAspect="1"/>
          </p:cNvPicPr>
          <p:nvPr/>
        </p:nvPicPr>
        <p:blipFill>
          <a:blip r:embed="rId3"/>
          <a:stretch>
            <a:fillRect/>
          </a:stretch>
        </p:blipFill>
        <p:spPr>
          <a:xfrm>
            <a:off x="2566491" y="3702119"/>
            <a:ext cx="203200" cy="190500"/>
          </a:xfrm>
          <a:prstGeom prst="rect">
            <a:avLst/>
          </a:prstGeom>
        </p:spPr>
      </p:pic>
      <p:pic>
        <p:nvPicPr>
          <p:cNvPr id="4" name="图片 3"/>
          <p:cNvPicPr>
            <a:picLocks noChangeAspect="1"/>
          </p:cNvPicPr>
          <p:nvPr/>
        </p:nvPicPr>
        <p:blipFill>
          <a:blip r:embed="rId4"/>
          <a:stretch>
            <a:fillRect/>
          </a:stretch>
        </p:blipFill>
        <p:spPr>
          <a:xfrm>
            <a:off x="2619487" y="3921324"/>
            <a:ext cx="97208" cy="243020"/>
          </a:xfrm>
          <a:prstGeom prst="rect">
            <a:avLst/>
          </a:prstGeom>
        </p:spPr>
      </p:pic>
      <p:sp>
        <p:nvSpPr>
          <p:cNvPr id="8" name="Freeform 12">
            <a:extLst>
              <a:ext uri="{FF2B5EF4-FFF2-40B4-BE49-F238E27FC236}">
                <a16:creationId xmlns:a16="http://schemas.microsoft.com/office/drawing/2014/main" id="{F77510E8-E7DB-8040-90DF-C5ACF123F1C5}"/>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线性回归</a:t>
            </a:r>
          </a:p>
        </p:txBody>
      </p:sp>
      <p:sp>
        <p:nvSpPr>
          <p:cNvPr id="37" name="Text Placeholder 2"/>
          <p:cNvSpPr txBox="1"/>
          <p:nvPr/>
        </p:nvSpPr>
        <p:spPr>
          <a:xfrm>
            <a:off x="1337119" y="722550"/>
            <a:ext cx="6300809" cy="434430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基本要素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3</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b="1" dirty="0">
                <a:solidFill>
                  <a:srgbClr val="C00000"/>
                </a:solidFill>
                <a:latin typeface="Times New Roman" panose="02020503050405090304" pitchFamily="18" charset="0"/>
                <a:ea typeface="宋体" charset="0"/>
                <a:cs typeface="Times New Roman" panose="02020503050405090304" pitchFamily="18" charset="0"/>
              </a:rPr>
              <a:t>模型预测</a:t>
            </a:r>
            <a:endParaRPr lang="en-US" altLang="zh-CN" sz="1400" b="1" dirty="0">
              <a:solidFill>
                <a:srgbClr val="C00000"/>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模型训练完成后，我们将模型参数                 在</a:t>
            </a:r>
            <a:r>
              <a:rPr lang="zh-CN" altLang="en-US" sz="1400" i="1" dirty="0">
                <a:solidFill>
                  <a:srgbClr val="0070C0"/>
                </a:solidFill>
                <a:latin typeface="Times New Roman" panose="02020503050405090304" pitchFamily="18" charset="0"/>
                <a:ea typeface="宋体" charset="0"/>
                <a:cs typeface="Times New Roman" panose="02020503050405090304" pitchFamily="18" charset="0"/>
              </a:rPr>
              <a:t>优化算法停止时</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的值分别记作             </a:t>
            </a:r>
            <a:r>
              <a:rPr lang="en-GB" altLang="zh-CN" sz="1400" dirty="0">
                <a:solidFill>
                  <a:srgbClr val="636D78"/>
                </a:solidFill>
                <a:latin typeface="Times New Roman" panose="02020503050405090304" pitchFamily="18" charset="0"/>
                <a:ea typeface="宋体" charset="0"/>
                <a:cs typeface="Times New Roman" panose="02020503050405090304" pitchFamily="18" charset="0"/>
              </a:rPr>
              <a:t>  </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注意，这里我们得到的并不一定是最小化损失函数的最优解               </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而是对最优解的一个近似。然后，我们就可以使用学出的线性回归模型                             来估算训练数据集以外任意一栋面积 （平方米）为       </a:t>
            </a:r>
            <a:r>
              <a:rPr lang="zh-CN" altLang="en-GB"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房龄（年）为        的房屋的价格了。这里的估算也叫作</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模型预测</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模型推断</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或</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模型测试</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a:p>
            <a:pPr lvl="1">
              <a:lnSpc>
                <a:spcPts val="2080"/>
              </a:lnSpc>
            </a:pP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训练数据集之外所使用的数据集合，叫做</a:t>
            </a:r>
            <a:r>
              <a:rPr lang="zh-CN" altLang="en-US" sz="1400" dirty="0">
                <a:solidFill>
                  <a:srgbClr val="0070C0"/>
                </a:solidFill>
                <a:latin typeface="Times New Roman" panose="02020503050405090304" pitchFamily="18" charset="0"/>
                <a:ea typeface="宋体" charset="0"/>
                <a:cs typeface="Times New Roman" panose="02020503050405090304" pitchFamily="18" charset="0"/>
              </a:rPr>
              <a:t>测试集</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(test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data</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 </a:t>
            </a:r>
            <a:r>
              <a:rPr lang="en-US" altLang="zh-CN" sz="1400" dirty="0">
                <a:solidFill>
                  <a:srgbClr val="636D78"/>
                </a:solidFill>
                <a:latin typeface="Times New Roman" panose="02020503050405090304" pitchFamily="18" charset="0"/>
                <a:ea typeface="宋体" charset="0"/>
                <a:cs typeface="Times New Roman" panose="02020503050405090304" pitchFamily="18" charset="0"/>
              </a:rPr>
              <a:t>set)</a:t>
            </a:r>
            <a:r>
              <a:rPr lang="zh-CN" altLang="en-US" sz="1400" dirty="0">
                <a:solidFill>
                  <a:srgbClr val="636D78"/>
                </a:solidFill>
                <a:latin typeface="Times New Roman" panose="02020503050405090304" pitchFamily="18" charset="0"/>
                <a:ea typeface="宋体" charset="0"/>
                <a:cs typeface="Times New Roman" panose="02020503050405090304" pitchFamily="18" charset="0"/>
              </a:rPr>
              <a:t>。</a:t>
            </a:r>
            <a:endParaRPr lang="en-US" altLang="zh-CN" sz="1400" dirty="0">
              <a:solidFill>
                <a:srgbClr val="636D78"/>
              </a:solidFill>
              <a:latin typeface="Times New Roman" panose="02020503050405090304" pitchFamily="18" charset="0"/>
              <a:ea typeface="宋体" charset="0"/>
              <a:cs typeface="Times New Roman" panose="02020503050405090304" pitchFamily="18" charset="0"/>
            </a:endParaRPr>
          </a:p>
        </p:txBody>
      </p:sp>
      <p:pic>
        <p:nvPicPr>
          <p:cNvPr id="8" name="图片 7"/>
          <p:cNvPicPr>
            <a:picLocks noChangeAspect="1"/>
          </p:cNvPicPr>
          <p:nvPr/>
        </p:nvPicPr>
        <p:blipFill>
          <a:blip r:embed="rId2"/>
          <a:stretch>
            <a:fillRect/>
          </a:stretch>
        </p:blipFill>
        <p:spPr>
          <a:xfrm>
            <a:off x="2858366" y="1672511"/>
            <a:ext cx="673100" cy="190500"/>
          </a:xfrm>
          <a:prstGeom prst="rect">
            <a:avLst/>
          </a:prstGeom>
        </p:spPr>
      </p:pic>
      <p:pic>
        <p:nvPicPr>
          <p:cNvPr id="5" name="图片 4"/>
          <p:cNvPicPr>
            <a:picLocks noChangeAspect="1"/>
          </p:cNvPicPr>
          <p:nvPr/>
        </p:nvPicPr>
        <p:blipFill>
          <a:blip r:embed="rId3"/>
          <a:stretch>
            <a:fillRect/>
          </a:stretch>
        </p:blipFill>
        <p:spPr>
          <a:xfrm>
            <a:off x="4843706" y="1130619"/>
            <a:ext cx="596900" cy="190500"/>
          </a:xfrm>
          <a:prstGeom prst="rect">
            <a:avLst/>
          </a:prstGeom>
        </p:spPr>
      </p:pic>
      <p:pic>
        <p:nvPicPr>
          <p:cNvPr id="6" name="图片 5"/>
          <p:cNvPicPr>
            <a:picLocks noChangeAspect="1"/>
          </p:cNvPicPr>
          <p:nvPr/>
        </p:nvPicPr>
        <p:blipFill>
          <a:blip r:embed="rId4"/>
          <a:stretch>
            <a:fillRect/>
          </a:stretch>
        </p:blipFill>
        <p:spPr>
          <a:xfrm>
            <a:off x="2682138" y="1385758"/>
            <a:ext cx="609600" cy="215900"/>
          </a:xfrm>
          <a:prstGeom prst="rect">
            <a:avLst/>
          </a:prstGeom>
        </p:spPr>
      </p:pic>
      <p:pic>
        <p:nvPicPr>
          <p:cNvPr id="9" name="图片 8"/>
          <p:cNvPicPr>
            <a:picLocks noChangeAspect="1"/>
          </p:cNvPicPr>
          <p:nvPr/>
        </p:nvPicPr>
        <p:blipFill>
          <a:blip r:embed="rId5"/>
          <a:stretch>
            <a:fillRect/>
          </a:stretch>
        </p:blipFill>
        <p:spPr>
          <a:xfrm>
            <a:off x="3935656" y="1924961"/>
            <a:ext cx="1206500" cy="215900"/>
          </a:xfrm>
          <a:prstGeom prst="rect">
            <a:avLst/>
          </a:prstGeom>
        </p:spPr>
      </p:pic>
      <p:pic>
        <p:nvPicPr>
          <p:cNvPr id="13" name="图片 12"/>
          <p:cNvPicPr>
            <a:picLocks noChangeAspect="1"/>
          </p:cNvPicPr>
          <p:nvPr/>
        </p:nvPicPr>
        <p:blipFill rotWithShape="1">
          <a:blip r:embed="rId6"/>
          <a:srcRect l="19583" t="2" r="67673" b="-205224"/>
          <a:stretch>
            <a:fillRect/>
          </a:stretch>
        </p:blipFill>
        <p:spPr>
          <a:xfrm>
            <a:off x="3808648" y="2173796"/>
            <a:ext cx="237544" cy="711131"/>
          </a:xfrm>
          <a:prstGeom prst="rect">
            <a:avLst/>
          </a:prstGeom>
        </p:spPr>
      </p:pic>
      <p:pic>
        <p:nvPicPr>
          <p:cNvPr id="14" name="图片 13"/>
          <p:cNvPicPr>
            <a:picLocks noChangeAspect="1"/>
          </p:cNvPicPr>
          <p:nvPr/>
        </p:nvPicPr>
        <p:blipFill rotWithShape="1">
          <a:blip r:embed="rId6"/>
          <a:srcRect l="56403" t="2" r="30899" b="-27160"/>
          <a:stretch>
            <a:fillRect/>
          </a:stretch>
        </p:blipFill>
        <p:spPr>
          <a:xfrm>
            <a:off x="5365301" y="2178118"/>
            <a:ext cx="236669" cy="296261"/>
          </a:xfrm>
          <a:prstGeom prst="rect">
            <a:avLst/>
          </a:prstGeom>
        </p:spPr>
      </p:pic>
      <p:sp>
        <p:nvSpPr>
          <p:cNvPr id="11" name="Freeform 12">
            <a:extLst>
              <a:ext uri="{FF2B5EF4-FFF2-40B4-BE49-F238E27FC236}">
                <a16:creationId xmlns:a16="http://schemas.microsoft.com/office/drawing/2014/main" id="{4B5051A4-B91A-3241-B6A8-957FC6AC6555}"/>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1371</Words>
  <Application>Microsoft Macintosh PowerPoint</Application>
  <PresentationFormat>全屏显示(16:9)</PresentationFormat>
  <Paragraphs>101</Paragraphs>
  <Slides>14</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等线</vt:lpstr>
      <vt:lpstr>等线 Light</vt:lpstr>
      <vt:lpstr>黑体</vt:lpstr>
      <vt:lpstr>黑体</vt:lpstr>
      <vt:lpstr>宋体</vt:lpstr>
      <vt:lpstr>Arial</vt:lpstr>
      <vt:lpstr>Calibri</vt:lpstr>
      <vt:lpstr>Calibri Light</vt:lpstr>
      <vt:lpstr>Cambria Math</vt:lpstr>
      <vt:lpstr>ProFont for Powerline</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759</cp:revision>
  <dcterms:created xsi:type="dcterms:W3CDTF">2021-03-08T10:19:15Z</dcterms:created>
  <dcterms:modified xsi:type="dcterms:W3CDTF">2021-03-08T12:50:45Z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